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44"/>
  </p:handoutMasterIdLst>
  <p:sldIdLst>
    <p:sldId id="256" r:id="rId4"/>
    <p:sldId id="352" r:id="rId5"/>
    <p:sldId id="350" r:id="rId6"/>
    <p:sldId id="314" r:id="rId7"/>
    <p:sldId id="346" r:id="rId8"/>
    <p:sldId id="340" r:id="rId9"/>
    <p:sldId id="349" r:id="rId10"/>
    <p:sldId id="351" r:id="rId11"/>
    <p:sldId id="353" r:id="rId12"/>
    <p:sldId id="354" r:id="rId13"/>
    <p:sldId id="355" r:id="rId14"/>
    <p:sldId id="356" r:id="rId15"/>
    <p:sldId id="358" r:id="rId16"/>
    <p:sldId id="359" r:id="rId17"/>
    <p:sldId id="360" r:id="rId18"/>
    <p:sldId id="260" r:id="rId19"/>
    <p:sldId id="334" r:id="rId20"/>
    <p:sldId id="315" r:id="rId21"/>
    <p:sldId id="335" r:id="rId22"/>
    <p:sldId id="336" r:id="rId23"/>
    <p:sldId id="337" r:id="rId24"/>
    <p:sldId id="338" r:id="rId25"/>
    <p:sldId id="339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324" r:id="rId35"/>
    <p:sldId id="325" r:id="rId36"/>
    <p:sldId id="326" r:id="rId37"/>
    <p:sldId id="327" r:id="rId38"/>
    <p:sldId id="328" r:id="rId39"/>
    <p:sldId id="329" r:id="rId40"/>
    <p:sldId id="333" r:id="rId41"/>
    <p:sldId id="347" r:id="rId42"/>
    <p:sldId id="348" r:id="rId43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52" y="72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F4B720C8-0F1F-4769-A95D-E70485508E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41CA3493-3CF0-479D-887E-326CB01F42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4AB01-33F2-4890-81BC-94568158DB71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A5946B1-632D-4B59-8997-E7256A57DB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0C78952-9C23-4261-888C-BF86D1BD58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2911A-3904-4D85-962F-6F98C8B80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19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="" xmlns:a16="http://schemas.microsoft.com/office/drawing/2014/main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871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="" xmlns:a16="http://schemas.microsoft.com/office/drawing/2014/main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="" xmlns:a16="http://schemas.microsoft.com/office/drawing/2014/main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="" xmlns:a16="http://schemas.microsoft.com/office/drawing/2014/main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="" xmlns:a16="http://schemas.microsoft.com/office/drawing/2014/main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="" xmlns:a16="http://schemas.microsoft.com/office/drawing/2014/main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=""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=""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07130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=""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="" xmlns:a16="http://schemas.microsoft.com/office/drawing/2014/main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="" xmlns:a16="http://schemas.microsoft.com/office/drawing/2014/main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="" xmlns:a16="http://schemas.microsoft.com/office/drawing/2014/main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="" xmlns:a16="http://schemas.microsoft.com/office/drawing/2014/main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="" xmlns:a16="http://schemas.microsoft.com/office/drawing/2014/main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="" xmlns:a16="http://schemas.microsoft.com/office/drawing/2014/main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="" xmlns:a16="http://schemas.microsoft.com/office/drawing/2014/main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="" xmlns:a16="http://schemas.microsoft.com/office/drawing/2014/main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="" xmlns:a16="http://schemas.microsoft.com/office/drawing/2014/main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="" xmlns:a16="http://schemas.microsoft.com/office/drawing/2014/main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="" xmlns:a16="http://schemas.microsoft.com/office/drawing/2014/main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="" xmlns:a16="http://schemas.microsoft.com/office/drawing/2014/main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="" xmlns:a16="http://schemas.microsoft.com/office/drawing/2014/main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="" xmlns:a16="http://schemas.microsoft.com/office/drawing/2014/main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="" xmlns:a16="http://schemas.microsoft.com/office/drawing/2014/main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="" xmlns:a16="http://schemas.microsoft.com/office/drawing/2014/main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="" xmlns:a16="http://schemas.microsoft.com/office/drawing/2014/main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=""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4352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=""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=""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=""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5674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=""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6977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=""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5348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15780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70121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35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652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="" xmlns:a16="http://schemas.microsoft.com/office/drawing/2014/main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="" xmlns:a16="http://schemas.microsoft.com/office/drawing/2014/main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="" xmlns:a16="http://schemas.microsoft.com/office/drawing/2014/main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="" xmlns:a16="http://schemas.microsoft.com/office/drawing/2014/main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="" xmlns:a16="http://schemas.microsoft.com/office/drawing/2014/main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406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917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="" xmlns:a16="http://schemas.microsoft.com/office/drawing/2014/main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544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752" r:id="rId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2" r:id="rId3"/>
    <p:sldLayoutId id="2147483736" r:id="rId4"/>
    <p:sldLayoutId id="2147483737" r:id="rId5"/>
    <p:sldLayoutId id="2147483740" r:id="rId6"/>
    <p:sldLayoutId id="2147483739" r:id="rId7"/>
    <p:sldLayoutId id="2147483744" r:id="rId8"/>
    <p:sldLayoutId id="2147483745" r:id="rId9"/>
    <p:sldLayoutId id="2147483748" r:id="rId10"/>
    <p:sldLayoutId id="2147483749" r:id="rId11"/>
    <p:sldLayoutId id="2147483750" r:id="rId12"/>
    <p:sldLayoutId id="2147483751" r:id="rId13"/>
    <p:sldLayoutId id="2147483753" r:id="rId1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BB9CA9A-F494-40FC-9630-AA91FCF302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7"/>
          <a:stretch/>
        </p:blipFill>
        <p:spPr>
          <a:xfrm>
            <a:off x="1762125" y="336118"/>
            <a:ext cx="10429727" cy="653580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F50F8743-FFB4-4FAE-8605-DEE70EC88649}"/>
              </a:ext>
            </a:extLst>
          </p:cNvPr>
          <p:cNvSpPr/>
          <p:nvPr/>
        </p:nvSpPr>
        <p:spPr>
          <a:xfrm>
            <a:off x="0" y="510363"/>
            <a:ext cx="12191999" cy="206835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8000"/>
                </a:schemeClr>
              </a:gs>
              <a:gs pos="27000">
                <a:schemeClr val="accent1">
                  <a:alpha val="52000"/>
                </a:schemeClr>
              </a:gs>
              <a:gs pos="86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hlinkClick r:id="rId3"/>
          </p:cNvPr>
          <p:cNvSpPr txBox="1"/>
          <p:nvPr/>
        </p:nvSpPr>
        <p:spPr>
          <a:xfrm>
            <a:off x="647701" y="5796838"/>
            <a:ext cx="5200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dobe Fan Heiti Std B" panose="020B0700000000000000" pitchFamily="34" charset="-128"/>
                <a:ea typeface="Adobe Fan Heiti Std B" panose="020B0700000000000000" pitchFamily="34" charset="-128"/>
                <a:cs typeface="Arial" pitchFamily="34" charset="0"/>
              </a:rPr>
              <a:t>http</a:t>
            </a:r>
            <a:r>
              <a:rPr lang="en-US" altLang="ko-KR" sz="1400" dirty="0" smtClean="0">
                <a:latin typeface="Adobe Fan Heiti Std B" panose="020B0700000000000000" pitchFamily="34" charset="-128"/>
                <a:ea typeface="Adobe Fan Heiti Std B" panose="020B0700000000000000" pitchFamily="34" charset="-128"/>
                <a:cs typeface="Arial" pitchFamily="34" charset="0"/>
              </a:rPr>
              <a:t>://www.kharwal.com</a:t>
            </a:r>
            <a:endParaRPr lang="ko-KR" altLang="en-US" sz="1400" dirty="0">
              <a:latin typeface="Adobe Fan Heiti Std B" panose="020B0700000000000000" pitchFamily="34" charset="-128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647701" y="5314624"/>
            <a:ext cx="520065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Arial" pitchFamily="34" charset="0"/>
              </a:rPr>
              <a:t>Arvind Kharwal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Adobe Fan Heiti Std B" panose="020B0700000000000000" pitchFamily="34" charset="-128"/>
              <a:cs typeface="Arial" pitchFamily="34" charset="0"/>
            </a:endParaRPr>
          </a:p>
        </p:txBody>
      </p:sp>
      <p:pic>
        <p:nvPicPr>
          <p:cNvPr id="1026" name="Picture 2" descr="Image result for python programming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978" y="2578716"/>
            <a:ext cx="1982418" cy="232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90" y="1087357"/>
            <a:ext cx="5415172" cy="12977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5207975" y="2573079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=""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527940" y="3075057"/>
            <a:ext cx="634409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4000" b="1" dirty="0" smtClean="0"/>
              <a:t>Introduction to Matplotlib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06904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40157" y="172083"/>
            <a:ext cx="11075832" cy="6228717"/>
          </a:xfrm>
        </p:spPr>
        <p:txBody>
          <a:bodyPr/>
          <a:lstStyle/>
          <a:p>
            <a:pPr algn="just"/>
            <a:r>
              <a:rPr lang="en-IN" sz="3200" b="1" dirty="0"/>
              <a:t>What is Data Visualization</a:t>
            </a:r>
            <a:r>
              <a:rPr lang="en-IN" sz="3200" b="1" dirty="0" smtClean="0"/>
              <a:t>?</a:t>
            </a:r>
          </a:p>
          <a:p>
            <a:pPr algn="just"/>
            <a:endParaRPr lang="en-IN" sz="3200" b="1" dirty="0" smtClean="0"/>
          </a:p>
          <a:p>
            <a:pPr algn="just"/>
            <a:r>
              <a:rPr lang="en-IN" sz="3200" dirty="0" smtClean="0"/>
              <a:t>Data </a:t>
            </a:r>
            <a:r>
              <a:rPr lang="en-IN" sz="3200" dirty="0"/>
              <a:t>visualization is the graphical representation of information and data. </a:t>
            </a:r>
            <a:endParaRPr lang="en-IN" sz="3200" dirty="0" smtClean="0"/>
          </a:p>
          <a:p>
            <a:pPr algn="just"/>
            <a:endParaRPr lang="en-IN" sz="3200" dirty="0" smtClean="0"/>
          </a:p>
          <a:p>
            <a:pPr algn="just"/>
            <a:r>
              <a:rPr lang="en-IN" sz="3200" dirty="0" smtClean="0"/>
              <a:t>Data Visualization </a:t>
            </a:r>
            <a:r>
              <a:rPr lang="en-IN" sz="3200" dirty="0"/>
              <a:t>tools provide an </a:t>
            </a:r>
            <a:r>
              <a:rPr lang="en-IN" sz="3200" dirty="0" smtClean="0"/>
              <a:t>easy </a:t>
            </a:r>
            <a:r>
              <a:rPr lang="en-IN" sz="3200" dirty="0"/>
              <a:t>way to see and understand trends, outliers, and patterns in </a:t>
            </a:r>
            <a:r>
              <a:rPr lang="en-IN" sz="3200" dirty="0" smtClean="0"/>
              <a:t>data with the help of visual </a:t>
            </a:r>
            <a:r>
              <a:rPr lang="en-IN" sz="3200" dirty="0"/>
              <a:t>elements like charts, graphs, and </a:t>
            </a:r>
            <a:r>
              <a:rPr lang="en-IN" sz="3200" dirty="0" smtClean="0"/>
              <a:t>maps. </a:t>
            </a:r>
          </a:p>
          <a:p>
            <a:pPr algn="just"/>
            <a:endParaRPr lang="en-IN" sz="3200" dirty="0" smtClean="0"/>
          </a:p>
          <a:p>
            <a:pPr algn="just"/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192007" y="627615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279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26470" y="347731"/>
            <a:ext cx="11012246" cy="5885644"/>
          </a:xfrm>
        </p:spPr>
        <p:txBody>
          <a:bodyPr/>
          <a:lstStyle/>
          <a:p>
            <a:pPr algn="just"/>
            <a:r>
              <a:rPr lang="en-IN" sz="3200" b="1" dirty="0" smtClean="0"/>
              <a:t>Why Data Visualization?</a:t>
            </a:r>
          </a:p>
          <a:p>
            <a:pPr algn="just"/>
            <a:endParaRPr lang="en-IN" sz="2800" b="1" dirty="0" smtClean="0"/>
          </a:p>
          <a:p>
            <a:pPr algn="just"/>
            <a:r>
              <a:rPr lang="en-IN" sz="3200" dirty="0" smtClean="0"/>
              <a:t>Human brain can process information easily when it is in pictorial or graphical form. </a:t>
            </a:r>
          </a:p>
          <a:p>
            <a:pPr algn="just"/>
            <a:endParaRPr lang="en-IN" sz="3200" dirty="0"/>
          </a:p>
          <a:p>
            <a:pPr algn="just"/>
            <a:r>
              <a:rPr lang="en-IN" sz="3200" dirty="0" smtClean="0"/>
              <a:t>Data Visualization allows us to quickly interpret the data and adjust different variables to see their effects. </a:t>
            </a:r>
          </a:p>
          <a:p>
            <a:pPr algn="just"/>
            <a:endParaRPr lang="en-IN" sz="3200" dirty="0" smtClean="0"/>
          </a:p>
          <a:p>
            <a:pPr algn="just"/>
            <a:r>
              <a:rPr lang="en-IN" sz="3200" dirty="0"/>
              <a:t>One of the greatest benefits of visualization is that it allows us visual access to huge amounts of data in easily digestible visuals</a:t>
            </a:r>
            <a:r>
              <a:rPr lang="en-IN" sz="3200" dirty="0" smtClean="0"/>
              <a:t>.</a:t>
            </a:r>
            <a:endParaRPr lang="en-US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137545" y="463639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044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85613" y="339509"/>
            <a:ext cx="11243255" cy="5855229"/>
          </a:xfrm>
        </p:spPr>
        <p:txBody>
          <a:bodyPr/>
          <a:lstStyle/>
          <a:p>
            <a:pPr algn="just"/>
            <a:r>
              <a:rPr lang="en-IN" sz="3200" b="1" dirty="0"/>
              <a:t>What is Matplotlib</a:t>
            </a:r>
            <a:r>
              <a:rPr lang="en-IN" sz="3200" b="1" dirty="0" smtClean="0"/>
              <a:t>?</a:t>
            </a:r>
          </a:p>
          <a:p>
            <a:pPr algn="just"/>
            <a:endParaRPr lang="en-IN" sz="3200" b="1" dirty="0"/>
          </a:p>
          <a:p>
            <a:pPr algn="just"/>
            <a:r>
              <a:rPr lang="en-IN" sz="3200" dirty="0"/>
              <a:t>The Matplotlib is an amazing visualization library </a:t>
            </a:r>
            <a:r>
              <a:rPr lang="en-IN" sz="3200" dirty="0" smtClean="0"/>
              <a:t>used </a:t>
            </a:r>
            <a:r>
              <a:rPr lang="en-IN" sz="3200" dirty="0"/>
              <a:t>for 2D graphics. </a:t>
            </a:r>
            <a:endParaRPr lang="en-IN" sz="3200" dirty="0" smtClean="0"/>
          </a:p>
          <a:p>
            <a:pPr algn="just"/>
            <a:endParaRPr lang="en-IN" sz="3200" dirty="0"/>
          </a:p>
          <a:p>
            <a:pPr algn="just"/>
            <a:r>
              <a:rPr lang="en-IN" sz="3200" dirty="0" smtClean="0"/>
              <a:t>It </a:t>
            </a:r>
            <a:r>
              <a:rPr lang="en-IN" sz="3200" dirty="0"/>
              <a:t>was </a:t>
            </a:r>
            <a:r>
              <a:rPr lang="en-IN" sz="3200" dirty="0" smtClean="0"/>
              <a:t>developed </a:t>
            </a:r>
            <a:r>
              <a:rPr lang="en-IN" sz="3200" dirty="0"/>
              <a:t>by John Hunter in the year 2002.</a:t>
            </a:r>
          </a:p>
          <a:p>
            <a:pPr algn="l"/>
            <a:endParaRPr lang="en-IN" sz="3200" dirty="0" smtClean="0"/>
          </a:p>
          <a:p>
            <a:pPr algn="l"/>
            <a:r>
              <a:rPr lang="en-IN" sz="3200" dirty="0" smtClean="0"/>
              <a:t>Matplotlib </a:t>
            </a:r>
            <a:r>
              <a:rPr lang="en-IN" sz="3200" dirty="0"/>
              <a:t>is a multi-platform data visualization library built on </a:t>
            </a:r>
            <a:r>
              <a:rPr lang="en-IN" sz="3200" dirty="0" smtClean="0"/>
              <a:t>Numpy and </a:t>
            </a:r>
            <a:r>
              <a:rPr lang="en-IN" sz="3200" dirty="0"/>
              <a:t>designed to work with the </a:t>
            </a:r>
            <a:r>
              <a:rPr lang="en-IN" sz="3200" dirty="0" smtClean="0"/>
              <a:t>SciPy. </a:t>
            </a:r>
          </a:p>
          <a:p>
            <a:pPr algn="l"/>
            <a:endParaRPr lang="en-US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52917" y="579549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2880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40913" y="339510"/>
            <a:ext cx="11513712" cy="3974914"/>
          </a:xfrm>
        </p:spPr>
        <p:txBody>
          <a:bodyPr/>
          <a:lstStyle/>
          <a:p>
            <a:pPr algn="l"/>
            <a:r>
              <a:rPr lang="en-IN" sz="3200" dirty="0" smtClean="0"/>
              <a:t>Matplotlib </a:t>
            </a:r>
            <a:r>
              <a:rPr lang="en-IN" sz="3200" dirty="0"/>
              <a:t>consists of several plots like line, bar, scatter, histogram etc</a:t>
            </a:r>
            <a:r>
              <a:rPr lang="en-IN" sz="3200" dirty="0" smtClean="0"/>
              <a:t>.</a:t>
            </a:r>
          </a:p>
          <a:p>
            <a:pPr algn="l"/>
            <a:endParaRPr lang="en-US" sz="3200" dirty="0"/>
          </a:p>
          <a:p>
            <a:pPr algn="l"/>
            <a:r>
              <a:rPr lang="en-IN" sz="3200" dirty="0"/>
              <a:t>Matplotlib can be used in Python scripts, the Python and IPython shell, web application servers, and various graphical user interface toolkits.</a:t>
            </a:r>
          </a:p>
          <a:p>
            <a:pPr algn="l"/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81028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855229"/>
          </a:xfrm>
        </p:spPr>
        <p:txBody>
          <a:bodyPr/>
          <a:lstStyle/>
          <a:p>
            <a:pPr algn="l"/>
            <a:r>
              <a:rPr lang="en-IN" sz="3200" b="1" dirty="0"/>
              <a:t>Why use Matplotlib</a:t>
            </a:r>
            <a:r>
              <a:rPr lang="en-IN" sz="3200" b="1" dirty="0" smtClean="0"/>
              <a:t>?</a:t>
            </a:r>
          </a:p>
          <a:p>
            <a:pPr algn="l"/>
            <a:endParaRPr lang="en-IN" sz="3200" dirty="0"/>
          </a:p>
          <a:p>
            <a:pPr algn="l"/>
            <a:r>
              <a:rPr lang="en-IN" sz="3200" dirty="0" smtClean="0"/>
              <a:t>In Matplotlib, we can create </a:t>
            </a:r>
            <a:r>
              <a:rPr lang="en-IN" sz="3200" dirty="0"/>
              <a:t>static 2D plots, </a:t>
            </a:r>
            <a:r>
              <a:rPr lang="en-IN" sz="3200" dirty="0" smtClean="0"/>
              <a:t>which could be useful for scientific </a:t>
            </a:r>
            <a:r>
              <a:rPr lang="en-IN" sz="3200" dirty="0"/>
              <a:t>publications and presentations. </a:t>
            </a:r>
            <a:endParaRPr lang="en-IN" sz="3200" dirty="0" smtClean="0"/>
          </a:p>
          <a:p>
            <a:pPr algn="l"/>
            <a:endParaRPr lang="en-IN" sz="3200" dirty="0"/>
          </a:p>
          <a:p>
            <a:pPr algn="l"/>
            <a:r>
              <a:rPr lang="en-IN" sz="3200" dirty="0" smtClean="0"/>
              <a:t>Almost </a:t>
            </a:r>
            <a:r>
              <a:rPr lang="en-IN" sz="3200" dirty="0"/>
              <a:t>any plot created in Microsoft Excel can be created with Matplotlib. </a:t>
            </a:r>
            <a:endParaRPr lang="en-IN" sz="3200" dirty="0" smtClean="0"/>
          </a:p>
          <a:p>
            <a:pPr algn="l"/>
            <a:endParaRPr lang="en-IN" sz="3200" dirty="0" smtClean="0"/>
          </a:p>
          <a:p>
            <a:pPr algn="l"/>
            <a:r>
              <a:rPr lang="en-IN" sz="3200" dirty="0" smtClean="0"/>
              <a:t>Matplotlib </a:t>
            </a:r>
            <a:r>
              <a:rPr lang="en-IN" sz="3200" dirty="0"/>
              <a:t>can also be used to make 3D plots and animations.</a:t>
            </a:r>
          </a:p>
          <a:p>
            <a:pPr algn="l"/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5629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E6084E4B-5F7E-4B0D-9538-D7ABEB183593}"/>
              </a:ext>
            </a:extLst>
          </p:cNvPr>
          <p:cNvSpPr/>
          <p:nvPr/>
        </p:nvSpPr>
        <p:spPr>
          <a:xfrm>
            <a:off x="7857460" y="1"/>
            <a:ext cx="4334539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7857460" y="2629120"/>
            <a:ext cx="433453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5207975" y="2573079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=""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847758" y="3013501"/>
            <a:ext cx="634409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altLang="ko-KR" sz="4800" dirty="0" smtClean="0">
                <a:solidFill>
                  <a:schemeClr val="bg1"/>
                </a:solidFill>
                <a:cs typeface="Arial" pitchFamily="34" charset="0"/>
              </a:rPr>
              <a:t>Types of Plot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99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965915"/>
          </a:xfrm>
        </p:spPr>
        <p:txBody>
          <a:bodyPr/>
          <a:lstStyle/>
          <a:p>
            <a:pPr algn="just"/>
            <a:r>
              <a:rPr lang="en-IN" sz="2800" dirty="0" smtClean="0"/>
              <a:t>Bar Graph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1026" name="Picture 2" descr="https://miro.medium.com/max/2552/1*yVHNkcbe2X5OisCejywwp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5"/>
          <a:stretch/>
        </p:blipFill>
        <p:spPr bwMode="auto">
          <a:xfrm>
            <a:off x="1332364" y="1442434"/>
            <a:ext cx="9411437" cy="475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27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26469" y="188963"/>
            <a:ext cx="10753859" cy="965915"/>
          </a:xfrm>
        </p:spPr>
        <p:txBody>
          <a:bodyPr/>
          <a:lstStyle/>
          <a:p>
            <a:pPr algn="just"/>
            <a:r>
              <a:rPr lang="en-IN" sz="2800" dirty="0" smtClean="0"/>
              <a:t>Histogram Graph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050" name="Picture 2" descr="Image result for histogram in matplotli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121" y="540565"/>
            <a:ext cx="6862101" cy="56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6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5207975" y="2573079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=""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527940" y="3075057"/>
            <a:ext cx="634409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4000" b="1" dirty="0" smtClean="0"/>
              <a:t>Introduction to Matplotlib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2428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965915"/>
          </a:xfrm>
        </p:spPr>
        <p:txBody>
          <a:bodyPr/>
          <a:lstStyle/>
          <a:p>
            <a:pPr algn="just"/>
            <a:r>
              <a:rPr lang="en-IN" sz="2800" dirty="0" smtClean="0"/>
              <a:t>Scatter Plot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3074" name="Picture 2" descr="Image result for scatter plot in matplotli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051" y="585989"/>
            <a:ext cx="7455840" cy="559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37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965915"/>
          </a:xfrm>
        </p:spPr>
        <p:txBody>
          <a:bodyPr/>
          <a:lstStyle/>
          <a:p>
            <a:pPr algn="just"/>
            <a:r>
              <a:rPr lang="en-IN" sz="2800" dirty="0" smtClean="0"/>
              <a:t>Pie Plot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7170" name="Picture 2" descr="Image result for pie plot in matplotli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147" y="585989"/>
            <a:ext cx="6903077" cy="517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17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965915"/>
          </a:xfrm>
        </p:spPr>
        <p:txBody>
          <a:bodyPr/>
          <a:lstStyle/>
          <a:p>
            <a:pPr algn="just"/>
            <a:r>
              <a:rPr lang="en-IN" sz="2800" dirty="0" smtClean="0"/>
              <a:t>Hexbin Plot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5122" name="Picture 2" descr="Image result for hexagonal bin in matplotli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3" t="4842" r="13163" b="3703"/>
          <a:stretch/>
        </p:blipFill>
        <p:spPr bwMode="auto">
          <a:xfrm>
            <a:off x="3709116" y="321973"/>
            <a:ext cx="7125024" cy="600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20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965915"/>
          </a:xfrm>
        </p:spPr>
        <p:txBody>
          <a:bodyPr/>
          <a:lstStyle/>
          <a:p>
            <a:pPr algn="just"/>
            <a:r>
              <a:rPr lang="en-IN" sz="2800" dirty="0" smtClean="0"/>
              <a:t>Area Plot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194" name="Picture 2" descr="Image result for area plot in matplotli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636" y="671921"/>
            <a:ext cx="5137642" cy="5137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37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1"/>
            <a:ext cx="10753859" cy="2833352"/>
          </a:xfrm>
        </p:spPr>
        <p:txBody>
          <a:bodyPr/>
          <a:lstStyle/>
          <a:p>
            <a:pPr algn="just"/>
            <a:r>
              <a:rPr lang="en-IN" sz="2800" b="1" dirty="0" smtClean="0"/>
              <a:t>Create First Plot:</a:t>
            </a:r>
          </a:p>
          <a:p>
            <a:pPr algn="just"/>
            <a:r>
              <a:rPr lang="en-US" sz="2800" dirty="0"/>
              <a:t>from </a:t>
            </a:r>
            <a:r>
              <a:rPr lang="en-US" sz="2800" dirty="0" err="1"/>
              <a:t>matplotlib</a:t>
            </a:r>
            <a:r>
              <a:rPr lang="en-US" sz="2800" dirty="0"/>
              <a:t> import </a:t>
            </a:r>
            <a:r>
              <a:rPr lang="en-US" sz="2800" dirty="0" err="1"/>
              <a:t>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([1,2,3],[4,5,1])</a:t>
            </a:r>
          </a:p>
          <a:p>
            <a:pPr algn="just"/>
            <a:r>
              <a:rPr lang="en-US" sz="2800" dirty="0" err="1"/>
              <a:t>plt.show</a:t>
            </a:r>
            <a:endParaRPr lang="en-IN" sz="2800" dirty="0" smtClean="0"/>
          </a:p>
          <a:p>
            <a:pPr algn="just"/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813" y="2240924"/>
            <a:ext cx="5825546" cy="38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56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7" y="347731"/>
            <a:ext cx="5743978" cy="4816698"/>
          </a:xfrm>
        </p:spPr>
        <p:txBody>
          <a:bodyPr/>
          <a:lstStyle/>
          <a:p>
            <a:pPr algn="just"/>
            <a:r>
              <a:rPr lang="en-IN" sz="2800" b="1" dirty="0" smtClean="0"/>
              <a:t>Add Labels and Title to Plot:</a:t>
            </a:r>
          </a:p>
          <a:p>
            <a:pPr algn="just"/>
            <a:r>
              <a:rPr lang="en-US" sz="2800" dirty="0"/>
              <a:t>from </a:t>
            </a:r>
            <a:r>
              <a:rPr lang="en-US" sz="2800" dirty="0" err="1"/>
              <a:t>matplotlib</a:t>
            </a:r>
            <a:r>
              <a:rPr lang="en-US" sz="2800" dirty="0"/>
              <a:t> import </a:t>
            </a:r>
            <a:r>
              <a:rPr lang="en-US" sz="2800" dirty="0" err="1"/>
              <a:t>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pPr algn="just"/>
            <a:r>
              <a:rPr lang="en-US" sz="2800" dirty="0"/>
              <a:t>x=[5,8,10]</a:t>
            </a:r>
          </a:p>
          <a:p>
            <a:pPr algn="just"/>
            <a:r>
              <a:rPr lang="en-US" sz="2800" dirty="0"/>
              <a:t>y=[11,15,20]</a:t>
            </a:r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</a:t>
            </a:r>
            <a:r>
              <a:rPr lang="en-US" sz="2800" dirty="0" err="1"/>
              <a:t>x,y</a:t>
            </a:r>
            <a:r>
              <a:rPr lang="en-US" sz="2800" dirty="0"/>
              <a:t>)</a:t>
            </a:r>
          </a:p>
          <a:p>
            <a:pPr algn="just"/>
            <a:r>
              <a:rPr lang="en-US" sz="2800" dirty="0" err="1"/>
              <a:t>plt.title</a:t>
            </a:r>
            <a:r>
              <a:rPr lang="en-US" sz="2800" dirty="0"/>
              <a:t>('Matplotlib Example')</a:t>
            </a:r>
          </a:p>
          <a:p>
            <a:pPr algn="just"/>
            <a:r>
              <a:rPr lang="en-US" sz="2800" dirty="0" err="1"/>
              <a:t>plt.xlabel</a:t>
            </a:r>
            <a:r>
              <a:rPr lang="en-US" sz="2800" dirty="0"/>
              <a:t>('X-Axis')</a:t>
            </a:r>
          </a:p>
          <a:p>
            <a:pPr algn="just"/>
            <a:r>
              <a:rPr lang="en-US" sz="2800" dirty="0" err="1"/>
              <a:t>plt.ylabel</a:t>
            </a:r>
            <a:r>
              <a:rPr lang="en-US" sz="2800" dirty="0"/>
              <a:t>('Y-Axis')</a:t>
            </a:r>
          </a:p>
          <a:p>
            <a:pPr algn="just"/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275" y="1506829"/>
            <a:ext cx="5415243" cy="394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2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07584" y="-206062"/>
            <a:ext cx="10831132" cy="6478073"/>
          </a:xfrm>
        </p:spPr>
        <p:txBody>
          <a:bodyPr/>
          <a:lstStyle/>
          <a:p>
            <a:pPr algn="just"/>
            <a:r>
              <a:rPr lang="en-IN" sz="3200" b="1" dirty="0" smtClean="0"/>
              <a:t>Add Styles to Plot:</a:t>
            </a:r>
          </a:p>
          <a:p>
            <a:pPr algn="just"/>
            <a:r>
              <a:rPr lang="en-US" sz="3200" dirty="0"/>
              <a:t>from </a:t>
            </a:r>
            <a:r>
              <a:rPr lang="en-US" sz="3200" dirty="0" err="1"/>
              <a:t>matplotlib</a:t>
            </a:r>
            <a:r>
              <a:rPr lang="en-US" sz="3200" dirty="0"/>
              <a:t> import style</a:t>
            </a:r>
          </a:p>
          <a:p>
            <a:pPr algn="just"/>
            <a:r>
              <a:rPr lang="en-US" sz="3200" dirty="0" err="1"/>
              <a:t>style.use</a:t>
            </a:r>
            <a:r>
              <a:rPr lang="en-US" sz="3200" dirty="0"/>
              <a:t>('</a:t>
            </a:r>
            <a:r>
              <a:rPr lang="en-US" sz="3200" dirty="0" err="1"/>
              <a:t>ggplot</a:t>
            </a:r>
            <a:r>
              <a:rPr lang="en-US" sz="3200" dirty="0"/>
              <a:t>')</a:t>
            </a:r>
          </a:p>
          <a:p>
            <a:pPr algn="just"/>
            <a:r>
              <a:rPr lang="en-US" sz="3200" dirty="0"/>
              <a:t>x1=[5,8,10]</a:t>
            </a:r>
          </a:p>
          <a:p>
            <a:pPr algn="just"/>
            <a:r>
              <a:rPr lang="en-US" sz="3200" dirty="0"/>
              <a:t>y1=[12,16,23]</a:t>
            </a:r>
          </a:p>
          <a:p>
            <a:pPr algn="just"/>
            <a:r>
              <a:rPr lang="en-US" sz="3200" dirty="0"/>
              <a:t>x2=[17,13,45]</a:t>
            </a:r>
          </a:p>
          <a:p>
            <a:pPr algn="just"/>
            <a:r>
              <a:rPr lang="en-US" sz="3200" dirty="0"/>
              <a:t>y2=[15,20,30]</a:t>
            </a:r>
          </a:p>
          <a:p>
            <a:pPr algn="just"/>
            <a:r>
              <a:rPr lang="en-US" sz="3200" dirty="0" err="1"/>
              <a:t>plt.plot</a:t>
            </a:r>
            <a:r>
              <a:rPr lang="en-US" sz="3200" dirty="0"/>
              <a:t>(x1,y1,'g',label='Line </a:t>
            </a:r>
            <a:r>
              <a:rPr lang="en-US" sz="3200" dirty="0" err="1"/>
              <a:t>One',linewidth</a:t>
            </a:r>
            <a:r>
              <a:rPr lang="en-US" sz="3200" dirty="0"/>
              <a:t>=5)</a:t>
            </a:r>
          </a:p>
          <a:p>
            <a:pPr algn="just"/>
            <a:r>
              <a:rPr lang="en-US" sz="3200" dirty="0" err="1"/>
              <a:t>plt.plot</a:t>
            </a:r>
            <a:r>
              <a:rPr lang="en-US" sz="3200" dirty="0"/>
              <a:t>(x2,y2,'c',label='Line </a:t>
            </a:r>
            <a:r>
              <a:rPr lang="en-US" sz="3200" dirty="0" err="1"/>
              <a:t>Two',linewidth</a:t>
            </a:r>
            <a:r>
              <a:rPr lang="en-US" sz="3200" dirty="0"/>
              <a:t>=5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798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16621" y="270109"/>
            <a:ext cx="3967503" cy="4307983"/>
          </a:xfrm>
        </p:spPr>
        <p:txBody>
          <a:bodyPr/>
          <a:lstStyle/>
          <a:p>
            <a:pPr algn="just"/>
            <a:r>
              <a:rPr lang="en-US" sz="2800" dirty="0" err="1"/>
              <a:t>plt.title</a:t>
            </a:r>
            <a:r>
              <a:rPr lang="en-US" sz="2800" dirty="0"/>
              <a:t>('Example Two')</a:t>
            </a:r>
          </a:p>
          <a:p>
            <a:pPr algn="just"/>
            <a:r>
              <a:rPr lang="en-US" sz="2800" dirty="0" err="1"/>
              <a:t>plt.xlabel</a:t>
            </a:r>
            <a:r>
              <a:rPr lang="en-US" sz="2800" dirty="0"/>
              <a:t>('X-Axis')</a:t>
            </a:r>
          </a:p>
          <a:p>
            <a:pPr algn="just"/>
            <a:r>
              <a:rPr lang="en-US" sz="2800" dirty="0" err="1"/>
              <a:t>plt.ylabel</a:t>
            </a:r>
            <a:r>
              <a:rPr lang="en-US" sz="2800" dirty="0"/>
              <a:t>('Y-Axis')</a:t>
            </a:r>
          </a:p>
          <a:p>
            <a:pPr algn="just"/>
            <a:r>
              <a:rPr lang="en-US" sz="2800" dirty="0" err="1"/>
              <a:t>plt.legend</a:t>
            </a:r>
            <a:r>
              <a:rPr lang="en-US" sz="2800" dirty="0"/>
              <a:t>()</a:t>
            </a:r>
          </a:p>
          <a:p>
            <a:pPr algn="just"/>
            <a:r>
              <a:rPr lang="en-US" sz="2800" dirty="0" err="1"/>
              <a:t>plt.grid</a:t>
            </a:r>
            <a:r>
              <a:rPr lang="en-US" sz="2800" dirty="0"/>
              <a:t>(</a:t>
            </a:r>
            <a:r>
              <a:rPr lang="en-US" sz="2800" dirty="0" err="1"/>
              <a:t>True,color</a:t>
            </a:r>
            <a:r>
              <a:rPr lang="en-US" sz="2800" dirty="0"/>
              <a:t>='k')</a:t>
            </a:r>
          </a:p>
          <a:p>
            <a:pPr algn="just"/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  <a:p>
            <a:pPr algn="just"/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645" y="347730"/>
            <a:ext cx="6355757" cy="453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2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5602309"/>
          </a:xfrm>
        </p:spPr>
        <p:txBody>
          <a:bodyPr/>
          <a:lstStyle/>
          <a:p>
            <a:pPr algn="just"/>
            <a:r>
              <a:rPr lang="en-IN" sz="2800" b="1" dirty="0" smtClean="0"/>
              <a:t>Bar Plot:</a:t>
            </a:r>
          </a:p>
          <a:p>
            <a:pPr algn="just"/>
            <a:r>
              <a:rPr lang="en-US" sz="2800" dirty="0" smtClean="0"/>
              <a:t>x1</a:t>
            </a:r>
            <a:r>
              <a:rPr lang="en-US" sz="2800" dirty="0"/>
              <a:t>=[5,8,10]</a:t>
            </a:r>
          </a:p>
          <a:p>
            <a:pPr algn="just"/>
            <a:r>
              <a:rPr lang="en-US" sz="2800" dirty="0"/>
              <a:t>y1=[12,16,23]</a:t>
            </a:r>
          </a:p>
          <a:p>
            <a:pPr algn="just"/>
            <a:r>
              <a:rPr lang="en-US" sz="2800" dirty="0"/>
              <a:t>x2=[17,13,45]</a:t>
            </a:r>
          </a:p>
          <a:p>
            <a:pPr algn="just"/>
            <a:r>
              <a:rPr lang="en-US" sz="2800" dirty="0"/>
              <a:t>y2=[15,20,30]</a:t>
            </a:r>
          </a:p>
          <a:p>
            <a:pPr algn="just"/>
            <a:r>
              <a:rPr lang="en-US" sz="2800" dirty="0" err="1"/>
              <a:t>plt.bar</a:t>
            </a:r>
            <a:r>
              <a:rPr lang="en-US" sz="2800" dirty="0"/>
              <a:t>(x1,y1,label='Example One')</a:t>
            </a:r>
          </a:p>
          <a:p>
            <a:pPr algn="just"/>
            <a:r>
              <a:rPr lang="en-US" sz="2800" dirty="0" err="1"/>
              <a:t>plt.bar</a:t>
            </a:r>
            <a:r>
              <a:rPr lang="en-US" sz="2800" dirty="0"/>
              <a:t>(x2,y2,label='Example Two</a:t>
            </a:r>
            <a:r>
              <a:rPr lang="en-US" sz="2800" dirty="0" smtClean="0"/>
              <a:t>')</a:t>
            </a:r>
          </a:p>
          <a:p>
            <a:pPr algn="just"/>
            <a:r>
              <a:rPr lang="en-US" sz="2800" dirty="0" err="1"/>
              <a:t>plt.legend</a:t>
            </a:r>
            <a:r>
              <a:rPr lang="en-US" sz="2800" dirty="0"/>
              <a:t>()</a:t>
            </a:r>
          </a:p>
          <a:p>
            <a:pPr algn="just"/>
            <a:r>
              <a:rPr lang="en-US" sz="2800" dirty="0" err="1"/>
              <a:t>plt.xlabel</a:t>
            </a:r>
            <a:r>
              <a:rPr lang="en-US" sz="2800" dirty="0"/>
              <a:t>('X-axis')</a:t>
            </a:r>
          </a:p>
          <a:p>
            <a:pPr algn="just"/>
            <a:r>
              <a:rPr lang="en-US" sz="2800" dirty="0" err="1"/>
              <a:t>plt.ylabel</a:t>
            </a:r>
            <a:r>
              <a:rPr lang="en-US" sz="2800" dirty="0"/>
              <a:t>('Y-axis')</a:t>
            </a:r>
          </a:p>
          <a:p>
            <a:pPr algn="just"/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419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55257" y="326749"/>
            <a:ext cx="10753859" cy="1338289"/>
          </a:xfrm>
        </p:spPr>
        <p:txBody>
          <a:bodyPr/>
          <a:lstStyle/>
          <a:p>
            <a:pPr algn="just"/>
            <a:r>
              <a:rPr lang="en-US" sz="2800" dirty="0" err="1" smtClean="0"/>
              <a:t>plt.title</a:t>
            </a:r>
            <a:r>
              <a:rPr lang="en-US" sz="2800" dirty="0"/>
              <a:t>('Bar Plot')</a:t>
            </a:r>
          </a:p>
          <a:p>
            <a:pPr algn="just"/>
            <a:r>
              <a:rPr lang="en-US" sz="2800" dirty="0" err="1"/>
              <a:t>plt.show</a:t>
            </a:r>
            <a:r>
              <a:rPr lang="en-US" sz="2800" dirty="0" smtClean="0"/>
              <a:t>()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01939" y="193185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327" y="334851"/>
            <a:ext cx="6655038" cy="487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9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40157" y="172083"/>
            <a:ext cx="11075832" cy="6228717"/>
          </a:xfrm>
        </p:spPr>
        <p:txBody>
          <a:bodyPr/>
          <a:lstStyle/>
          <a:p>
            <a:pPr algn="just"/>
            <a:r>
              <a:rPr lang="en-IN" sz="3200" b="1" dirty="0"/>
              <a:t>What is Data Visualization</a:t>
            </a:r>
            <a:r>
              <a:rPr lang="en-IN" sz="3200" b="1" dirty="0" smtClean="0"/>
              <a:t>?</a:t>
            </a:r>
          </a:p>
          <a:p>
            <a:pPr algn="just"/>
            <a:r>
              <a:rPr lang="en-IN" sz="3200" dirty="0" smtClean="0"/>
              <a:t>Data </a:t>
            </a:r>
            <a:r>
              <a:rPr lang="en-IN" sz="3200" dirty="0"/>
              <a:t>visualization is the graphical representation of information and data. </a:t>
            </a:r>
            <a:endParaRPr lang="en-IN" sz="3200" dirty="0" smtClean="0"/>
          </a:p>
          <a:p>
            <a:pPr algn="just"/>
            <a:endParaRPr lang="en-IN" sz="3200" dirty="0" smtClean="0"/>
          </a:p>
          <a:p>
            <a:pPr algn="just"/>
            <a:r>
              <a:rPr lang="en-IN" sz="3200" dirty="0" smtClean="0"/>
              <a:t>Data Visualization </a:t>
            </a:r>
            <a:r>
              <a:rPr lang="en-IN" sz="3200" dirty="0"/>
              <a:t>tools provide an </a:t>
            </a:r>
            <a:r>
              <a:rPr lang="en-IN" sz="3200" dirty="0" smtClean="0"/>
              <a:t>easy </a:t>
            </a:r>
            <a:r>
              <a:rPr lang="en-IN" sz="3200" dirty="0"/>
              <a:t>way to see and understand trends, outliers, and patterns in </a:t>
            </a:r>
            <a:r>
              <a:rPr lang="en-IN" sz="3200" dirty="0" smtClean="0"/>
              <a:t>data with the help of visual </a:t>
            </a:r>
            <a:r>
              <a:rPr lang="en-IN" sz="3200" dirty="0"/>
              <a:t>elements like charts, graphs, and </a:t>
            </a:r>
            <a:r>
              <a:rPr lang="en-IN" sz="3200" dirty="0" smtClean="0"/>
              <a:t>maps. </a:t>
            </a:r>
          </a:p>
          <a:p>
            <a:pPr algn="just"/>
            <a:endParaRPr lang="en-IN" sz="3200" dirty="0" smtClean="0"/>
          </a:p>
          <a:p>
            <a:pPr algn="just"/>
            <a:r>
              <a:rPr lang="en-IN" sz="3200" dirty="0" smtClean="0"/>
              <a:t>Data </a:t>
            </a:r>
            <a:r>
              <a:rPr lang="en-IN" sz="3200" dirty="0"/>
              <a:t>visualization is a quick, easy way to convey concepts in a universal manner – and you can experiment with different scenarios by making slight adjustments.</a:t>
            </a:r>
          </a:p>
          <a:p>
            <a:pPr algn="just"/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17764" y="176855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463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1"/>
            <a:ext cx="10753859" cy="4288664"/>
          </a:xfrm>
        </p:spPr>
        <p:txBody>
          <a:bodyPr/>
          <a:lstStyle/>
          <a:p>
            <a:pPr algn="just"/>
            <a:r>
              <a:rPr lang="en-IN" sz="2800" b="1" dirty="0" smtClean="0"/>
              <a:t>Histogram:</a:t>
            </a:r>
          </a:p>
          <a:p>
            <a:pPr algn="just"/>
            <a:r>
              <a:rPr lang="en-US" sz="2800" dirty="0" smtClean="0"/>
              <a:t>pa=range(50</a:t>
            </a:r>
            <a:r>
              <a:rPr lang="en-US" sz="2800" dirty="0"/>
              <a:t>)</a:t>
            </a:r>
          </a:p>
          <a:p>
            <a:pPr algn="just"/>
            <a:r>
              <a:rPr lang="en-US" sz="2800" dirty="0"/>
              <a:t>bins=range(50)</a:t>
            </a:r>
          </a:p>
          <a:p>
            <a:pPr algn="just"/>
            <a:r>
              <a:rPr lang="en-US" sz="2800" dirty="0" err="1"/>
              <a:t>plt.hist</a:t>
            </a:r>
            <a:r>
              <a:rPr lang="en-US" sz="2800" dirty="0"/>
              <a:t>(</a:t>
            </a:r>
            <a:r>
              <a:rPr lang="en-US" sz="2800" dirty="0" err="1"/>
              <a:t>pa,bins,histtype</a:t>
            </a:r>
            <a:r>
              <a:rPr lang="en-US" sz="2800" dirty="0"/>
              <a:t>='bar',</a:t>
            </a:r>
            <a:r>
              <a:rPr lang="en-US" sz="2800" dirty="0" err="1"/>
              <a:t>rwidth</a:t>
            </a:r>
            <a:r>
              <a:rPr lang="en-US" sz="2800" dirty="0"/>
              <a:t>=0.2)</a:t>
            </a:r>
          </a:p>
          <a:p>
            <a:pPr algn="just"/>
            <a:r>
              <a:rPr lang="en-US" sz="2800" dirty="0" err="1"/>
              <a:t>plt.xlabel</a:t>
            </a:r>
            <a:r>
              <a:rPr lang="en-US" sz="2800" dirty="0"/>
              <a:t>('X-axis')</a:t>
            </a:r>
          </a:p>
          <a:p>
            <a:pPr algn="just"/>
            <a:r>
              <a:rPr lang="en-US" sz="2800" dirty="0" err="1"/>
              <a:t>plt.ylabel</a:t>
            </a:r>
            <a:r>
              <a:rPr lang="en-US" sz="2800" dirty="0"/>
              <a:t>('Y-axis')</a:t>
            </a:r>
          </a:p>
          <a:p>
            <a:pPr algn="just"/>
            <a:r>
              <a:rPr lang="en-US" sz="2800" dirty="0" err="1"/>
              <a:t>plt.title</a:t>
            </a:r>
            <a:r>
              <a:rPr lang="en-US" sz="2800" dirty="0"/>
              <a:t>('Histogram Plot')</a:t>
            </a:r>
          </a:p>
          <a:p>
            <a:pPr algn="just"/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848" y="2747381"/>
            <a:ext cx="5327289" cy="377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0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1"/>
            <a:ext cx="10753859" cy="3992450"/>
          </a:xfrm>
        </p:spPr>
        <p:txBody>
          <a:bodyPr/>
          <a:lstStyle/>
          <a:p>
            <a:pPr algn="just"/>
            <a:r>
              <a:rPr lang="en-IN" sz="2800" b="1" dirty="0" smtClean="0"/>
              <a:t>Scatter Plot:</a:t>
            </a:r>
          </a:p>
          <a:p>
            <a:pPr algn="just"/>
            <a:r>
              <a:rPr lang="en-US" sz="2800" dirty="0"/>
              <a:t>x3=[1,2,3,4,5,6,7,8]</a:t>
            </a:r>
          </a:p>
          <a:p>
            <a:pPr algn="just"/>
            <a:r>
              <a:rPr lang="en-US" sz="2800" dirty="0"/>
              <a:t>y3=[7,8,9,4,5,6,3,2]</a:t>
            </a:r>
          </a:p>
          <a:p>
            <a:pPr algn="just"/>
            <a:r>
              <a:rPr lang="en-US" sz="2800" dirty="0" err="1"/>
              <a:t>plt.scatter</a:t>
            </a:r>
            <a:r>
              <a:rPr lang="en-US" sz="2800" dirty="0"/>
              <a:t>(x3,y3,label='</a:t>
            </a:r>
            <a:r>
              <a:rPr lang="en-US" sz="2800" dirty="0" err="1"/>
              <a:t>Arvind',color</a:t>
            </a:r>
            <a:r>
              <a:rPr lang="en-US" sz="2800" dirty="0"/>
              <a:t>='</a:t>
            </a:r>
            <a:r>
              <a:rPr lang="en-US" sz="2800" dirty="0" err="1"/>
              <a:t>k',s</a:t>
            </a:r>
            <a:r>
              <a:rPr lang="en-US" sz="2800" dirty="0"/>
              <a:t>=25,marker='x')</a:t>
            </a:r>
          </a:p>
          <a:p>
            <a:pPr algn="just"/>
            <a:r>
              <a:rPr lang="en-US" sz="2800" dirty="0" err="1"/>
              <a:t>plt.xlabel</a:t>
            </a:r>
            <a:r>
              <a:rPr lang="en-US" sz="2800" dirty="0"/>
              <a:t>('X-axis')</a:t>
            </a:r>
          </a:p>
          <a:p>
            <a:pPr algn="just"/>
            <a:r>
              <a:rPr lang="en-US" sz="2800" dirty="0" err="1"/>
              <a:t>plt.ylabel</a:t>
            </a:r>
            <a:r>
              <a:rPr lang="en-US" sz="2800" dirty="0"/>
              <a:t>('Y-axis')</a:t>
            </a:r>
          </a:p>
          <a:p>
            <a:pPr algn="just"/>
            <a:r>
              <a:rPr lang="en-US" sz="2800" dirty="0" err="1"/>
              <a:t>plt.title</a:t>
            </a:r>
            <a:r>
              <a:rPr lang="en-US" sz="2800" dirty="0"/>
              <a:t>('Scatter Plot')</a:t>
            </a:r>
          </a:p>
          <a:p>
            <a:pPr algn="just"/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137" y="2411480"/>
            <a:ext cx="5217203" cy="385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54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5924281"/>
          </a:xfrm>
        </p:spPr>
        <p:txBody>
          <a:bodyPr/>
          <a:lstStyle/>
          <a:p>
            <a:pPr algn="just"/>
            <a:r>
              <a:rPr lang="en-IN" sz="2800" b="1" dirty="0" smtClean="0"/>
              <a:t>Stack Plot:</a:t>
            </a:r>
          </a:p>
          <a:p>
            <a:pPr algn="just"/>
            <a:r>
              <a:rPr lang="en-US" sz="2800" dirty="0"/>
              <a:t>D=[1,2,3,4,5]</a:t>
            </a:r>
          </a:p>
          <a:p>
            <a:pPr algn="just"/>
            <a:r>
              <a:rPr lang="en-US" sz="2800" dirty="0"/>
              <a:t>S=[7,8,6,11,7]</a:t>
            </a:r>
          </a:p>
          <a:p>
            <a:pPr algn="just"/>
            <a:r>
              <a:rPr lang="en-US" sz="2800" dirty="0"/>
              <a:t>E=[2,3,4,3,2]</a:t>
            </a:r>
          </a:p>
          <a:p>
            <a:pPr algn="just"/>
            <a:r>
              <a:rPr lang="en-US" sz="2800" dirty="0"/>
              <a:t>W=[7,8,7,2,2]</a:t>
            </a:r>
          </a:p>
          <a:p>
            <a:pPr algn="just"/>
            <a:r>
              <a:rPr lang="en-US" sz="2800" dirty="0"/>
              <a:t>P=[8,5,7,8,13]</a:t>
            </a:r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([],[],color='</a:t>
            </a:r>
            <a:r>
              <a:rPr lang="en-US" sz="2800" dirty="0" err="1"/>
              <a:t>m',label</a:t>
            </a:r>
            <a:r>
              <a:rPr lang="en-US" sz="2800" dirty="0"/>
              <a:t>='</a:t>
            </a:r>
            <a:r>
              <a:rPr lang="en-US" sz="2800" dirty="0" err="1"/>
              <a:t>D',linewidth</a:t>
            </a:r>
            <a:r>
              <a:rPr lang="en-US" sz="2800" dirty="0"/>
              <a:t>=5)</a:t>
            </a:r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([],[],color='</a:t>
            </a:r>
            <a:r>
              <a:rPr lang="en-US" sz="2800" dirty="0" err="1"/>
              <a:t>c',label</a:t>
            </a:r>
            <a:r>
              <a:rPr lang="en-US" sz="2800" dirty="0"/>
              <a:t>='</a:t>
            </a:r>
            <a:r>
              <a:rPr lang="en-US" sz="2800" dirty="0" err="1"/>
              <a:t>S',linewidth</a:t>
            </a:r>
            <a:r>
              <a:rPr lang="en-US" sz="2800" dirty="0"/>
              <a:t>=5)</a:t>
            </a:r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([],[],color='</a:t>
            </a:r>
            <a:r>
              <a:rPr lang="en-US" sz="2800" dirty="0" err="1"/>
              <a:t>r',label</a:t>
            </a:r>
            <a:r>
              <a:rPr lang="en-US" sz="2800" dirty="0"/>
              <a:t>='</a:t>
            </a:r>
            <a:r>
              <a:rPr lang="en-US" sz="2800" dirty="0" err="1"/>
              <a:t>E',linewidth</a:t>
            </a:r>
            <a:r>
              <a:rPr lang="en-US" sz="2800" dirty="0"/>
              <a:t>=5)</a:t>
            </a:r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([],[],color='</a:t>
            </a:r>
            <a:r>
              <a:rPr lang="en-US" sz="2800" dirty="0" err="1"/>
              <a:t>k',label</a:t>
            </a:r>
            <a:r>
              <a:rPr lang="en-US" sz="2800" dirty="0"/>
              <a:t>='</a:t>
            </a:r>
            <a:r>
              <a:rPr lang="en-US" sz="2800" dirty="0" err="1"/>
              <a:t>W',linewidth</a:t>
            </a:r>
            <a:r>
              <a:rPr lang="en-US" sz="2800" dirty="0"/>
              <a:t>=5)</a:t>
            </a:r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([],[],color='</a:t>
            </a:r>
            <a:r>
              <a:rPr lang="en-US" sz="2800" dirty="0" err="1"/>
              <a:t>g',label</a:t>
            </a:r>
            <a:r>
              <a:rPr lang="en-US" sz="2800" dirty="0"/>
              <a:t>='</a:t>
            </a:r>
            <a:r>
              <a:rPr lang="en-US" sz="2800" dirty="0" err="1"/>
              <a:t>P',linewidth</a:t>
            </a:r>
            <a:r>
              <a:rPr lang="en-US" sz="2800" dirty="0"/>
              <a:t>=5)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0334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1"/>
            <a:ext cx="10753859" cy="3219718"/>
          </a:xfrm>
        </p:spPr>
        <p:txBody>
          <a:bodyPr/>
          <a:lstStyle/>
          <a:p>
            <a:pPr algn="just"/>
            <a:r>
              <a:rPr lang="en-US" sz="2800" dirty="0" err="1"/>
              <a:t>plt.stackplot</a:t>
            </a:r>
            <a:r>
              <a:rPr lang="en-US" sz="2800" dirty="0"/>
              <a:t>(</a:t>
            </a:r>
            <a:r>
              <a:rPr lang="en-US" sz="2800" dirty="0" err="1"/>
              <a:t>D,S,E,W,P,colors</a:t>
            </a:r>
            <a:r>
              <a:rPr lang="en-US" sz="2800" dirty="0"/>
              <a:t>=['</a:t>
            </a:r>
            <a:r>
              <a:rPr lang="en-US" sz="2800" dirty="0" err="1"/>
              <a:t>m','c','r','k','y</a:t>
            </a:r>
            <a:r>
              <a:rPr lang="en-US" sz="2800" dirty="0"/>
              <a:t>'])</a:t>
            </a:r>
          </a:p>
          <a:p>
            <a:pPr algn="just"/>
            <a:r>
              <a:rPr lang="en-US" sz="2800" dirty="0" err="1"/>
              <a:t>plt.legend</a:t>
            </a:r>
            <a:r>
              <a:rPr lang="en-US" sz="2800" dirty="0"/>
              <a:t>()</a:t>
            </a:r>
          </a:p>
          <a:p>
            <a:pPr algn="just"/>
            <a:r>
              <a:rPr lang="en-US" sz="2800" dirty="0" err="1"/>
              <a:t>plt.xlabel</a:t>
            </a:r>
            <a:r>
              <a:rPr lang="en-US" sz="2800" dirty="0"/>
              <a:t>('X-axis')</a:t>
            </a:r>
          </a:p>
          <a:p>
            <a:pPr algn="just"/>
            <a:r>
              <a:rPr lang="en-US" sz="2800" dirty="0" err="1"/>
              <a:t>plt.ylabel</a:t>
            </a:r>
            <a:r>
              <a:rPr lang="en-US" sz="2800" dirty="0"/>
              <a:t>('Y-axis')</a:t>
            </a:r>
          </a:p>
          <a:p>
            <a:pPr algn="just"/>
            <a:r>
              <a:rPr lang="en-US" sz="2800" dirty="0" err="1"/>
              <a:t>plt.title</a:t>
            </a:r>
            <a:r>
              <a:rPr lang="en-US" sz="2800" dirty="0"/>
              <a:t>('Stack Plot')</a:t>
            </a:r>
          </a:p>
          <a:p>
            <a:pPr algn="just"/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670" y="1751527"/>
            <a:ext cx="5948692" cy="435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4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218941"/>
            <a:ext cx="10753859" cy="6233373"/>
          </a:xfrm>
        </p:spPr>
        <p:txBody>
          <a:bodyPr/>
          <a:lstStyle/>
          <a:p>
            <a:pPr algn="just"/>
            <a:r>
              <a:rPr lang="en-IN" sz="2800" b="1" dirty="0" smtClean="0"/>
              <a:t>Pie Plot:</a:t>
            </a:r>
          </a:p>
          <a:p>
            <a:pPr algn="just"/>
            <a:r>
              <a:rPr lang="en-US" sz="2800" dirty="0"/>
              <a:t>slices=[7,2,4,3]</a:t>
            </a:r>
          </a:p>
          <a:p>
            <a:pPr algn="just"/>
            <a:r>
              <a:rPr lang="en-US" sz="2800" dirty="0"/>
              <a:t>Name=['A','B','C','D']</a:t>
            </a:r>
          </a:p>
          <a:p>
            <a:pPr algn="just"/>
            <a:r>
              <a:rPr lang="en-US" sz="2800" dirty="0" err="1"/>
              <a:t>clrs</a:t>
            </a:r>
            <a:r>
              <a:rPr lang="en-US" sz="2800" dirty="0"/>
              <a:t>=['</a:t>
            </a:r>
            <a:r>
              <a:rPr lang="en-US" sz="2800" dirty="0" err="1"/>
              <a:t>c','m','r','b</a:t>
            </a:r>
            <a:r>
              <a:rPr lang="en-US" sz="2800" dirty="0"/>
              <a:t>']</a:t>
            </a:r>
          </a:p>
          <a:p>
            <a:pPr algn="just"/>
            <a:r>
              <a:rPr lang="en-US" sz="2800" dirty="0" err="1"/>
              <a:t>plt.pie</a:t>
            </a:r>
            <a:r>
              <a:rPr lang="en-US" sz="2800" dirty="0"/>
              <a:t>(slices,</a:t>
            </a:r>
          </a:p>
          <a:p>
            <a:pPr algn="just"/>
            <a:r>
              <a:rPr lang="en-US" sz="2800" dirty="0"/>
              <a:t>       labels=Name,</a:t>
            </a:r>
          </a:p>
          <a:p>
            <a:pPr algn="just"/>
            <a:r>
              <a:rPr lang="en-US" sz="2800" dirty="0"/>
              <a:t>        colors=</a:t>
            </a:r>
            <a:r>
              <a:rPr lang="en-US" sz="2800" dirty="0" err="1"/>
              <a:t>clrs</a:t>
            </a:r>
            <a:r>
              <a:rPr lang="en-US" sz="2800" dirty="0"/>
              <a:t>,</a:t>
            </a:r>
          </a:p>
          <a:p>
            <a:pPr algn="just"/>
            <a:r>
              <a:rPr lang="en-US" sz="2800" dirty="0"/>
              <a:t>        </a:t>
            </a:r>
            <a:r>
              <a:rPr lang="en-US" sz="2800" dirty="0" err="1"/>
              <a:t>startangle</a:t>
            </a:r>
            <a:r>
              <a:rPr lang="en-US" sz="2800" dirty="0"/>
              <a:t>=90,</a:t>
            </a:r>
          </a:p>
          <a:p>
            <a:pPr algn="just"/>
            <a:r>
              <a:rPr lang="en-US" sz="2800" dirty="0"/>
              <a:t>        shadow=True,</a:t>
            </a:r>
          </a:p>
          <a:p>
            <a:pPr algn="just"/>
            <a:r>
              <a:rPr lang="en-US" sz="2800" dirty="0"/>
              <a:t>        explode=(0,0.1,0,0),</a:t>
            </a:r>
          </a:p>
          <a:p>
            <a:pPr algn="just"/>
            <a:r>
              <a:rPr lang="en-US" sz="2800" dirty="0"/>
              <a:t>        </a:t>
            </a:r>
            <a:r>
              <a:rPr lang="en-US" sz="2800" dirty="0" err="1"/>
              <a:t>autopct</a:t>
            </a:r>
            <a:r>
              <a:rPr lang="en-US" sz="2800" dirty="0"/>
              <a:t>='%.2f%%'</a:t>
            </a:r>
          </a:p>
          <a:p>
            <a:pPr algn="just"/>
            <a:r>
              <a:rPr lang="en-US" sz="2800" dirty="0"/>
              <a:t>       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0069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2318197"/>
          </a:xfrm>
        </p:spPr>
        <p:txBody>
          <a:bodyPr/>
          <a:lstStyle/>
          <a:p>
            <a:pPr algn="just"/>
            <a:r>
              <a:rPr lang="en-US" sz="2800" dirty="0" err="1"/>
              <a:t>plt.title</a:t>
            </a:r>
            <a:r>
              <a:rPr lang="en-US" sz="2800" dirty="0"/>
              <a:t>('Pie Plot')</a:t>
            </a:r>
          </a:p>
          <a:p>
            <a:pPr algn="just"/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  <a:p>
            <a:pPr algn="just"/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397" y="519929"/>
            <a:ext cx="4146495" cy="446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7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5924281"/>
          </a:xfrm>
        </p:spPr>
        <p:txBody>
          <a:bodyPr/>
          <a:lstStyle/>
          <a:p>
            <a:pPr algn="just"/>
            <a:r>
              <a:rPr lang="en-IN" sz="2800" b="1" dirty="0" smtClean="0"/>
              <a:t>Working With </a:t>
            </a:r>
            <a:r>
              <a:rPr lang="en-IN" sz="2800" b="1" dirty="0"/>
              <a:t>Multiple Plots</a:t>
            </a:r>
            <a:r>
              <a:rPr lang="en-IN" sz="2800" b="1" dirty="0" smtClean="0"/>
              <a:t>:</a:t>
            </a:r>
          </a:p>
          <a:p>
            <a:pPr algn="just"/>
            <a:r>
              <a:rPr lang="en-IN" sz="2800" dirty="0" smtClean="0"/>
              <a:t>x1</a:t>
            </a:r>
            <a:r>
              <a:rPr lang="en-IN" sz="2800" dirty="0"/>
              <a:t>=[5,8,10]</a:t>
            </a:r>
          </a:p>
          <a:p>
            <a:pPr algn="just"/>
            <a:r>
              <a:rPr lang="en-IN" sz="2800" dirty="0"/>
              <a:t>y1=[12,16,23]</a:t>
            </a:r>
          </a:p>
          <a:p>
            <a:pPr algn="just"/>
            <a:r>
              <a:rPr lang="en-IN" sz="2800" dirty="0"/>
              <a:t>x2=[17,13,45]</a:t>
            </a:r>
          </a:p>
          <a:p>
            <a:pPr algn="just"/>
            <a:r>
              <a:rPr lang="en-IN" sz="2800" dirty="0"/>
              <a:t>y2=[15,20,30]</a:t>
            </a:r>
          </a:p>
          <a:p>
            <a:pPr algn="just"/>
            <a:r>
              <a:rPr lang="en-IN" sz="2800" dirty="0" err="1"/>
              <a:t>plt.subplot</a:t>
            </a:r>
            <a:r>
              <a:rPr lang="en-IN" sz="2800" dirty="0"/>
              <a:t>(211)</a:t>
            </a:r>
          </a:p>
          <a:p>
            <a:pPr algn="just"/>
            <a:r>
              <a:rPr lang="en-IN" sz="2800" dirty="0" err="1"/>
              <a:t>plt.plot</a:t>
            </a:r>
            <a:r>
              <a:rPr lang="en-IN" sz="2800" dirty="0"/>
              <a:t>(x1,y1)</a:t>
            </a:r>
          </a:p>
          <a:p>
            <a:pPr algn="just"/>
            <a:r>
              <a:rPr lang="en-IN" sz="2800" dirty="0" err="1"/>
              <a:t>plt.subplot</a:t>
            </a:r>
            <a:r>
              <a:rPr lang="en-IN" sz="2800" dirty="0"/>
              <a:t>(212)</a:t>
            </a:r>
          </a:p>
          <a:p>
            <a:pPr algn="just"/>
            <a:r>
              <a:rPr lang="en-IN" sz="2800" dirty="0" err="1"/>
              <a:t>plt.plot</a:t>
            </a:r>
            <a:r>
              <a:rPr lang="en-IN" sz="2800" dirty="0"/>
              <a:t>(x2,y2)</a:t>
            </a:r>
          </a:p>
          <a:p>
            <a:pPr algn="just"/>
            <a:r>
              <a:rPr lang="en-IN" sz="2800" dirty="0" err="1"/>
              <a:t>plt.show</a:t>
            </a:r>
            <a:r>
              <a:rPr lang="en-IN" sz="2800" dirty="0"/>
              <a:t>()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282" y="1725768"/>
            <a:ext cx="5858459" cy="394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7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5924281"/>
          </a:xfrm>
        </p:spPr>
        <p:txBody>
          <a:bodyPr/>
          <a:lstStyle/>
          <a:p>
            <a:pPr algn="just"/>
            <a:r>
              <a:rPr lang="en-US" sz="2800" dirty="0"/>
              <a:t>x1=[5,8,10]</a:t>
            </a:r>
          </a:p>
          <a:p>
            <a:pPr algn="just"/>
            <a:r>
              <a:rPr lang="en-US" sz="2800" dirty="0"/>
              <a:t>y1=[12,16,23]</a:t>
            </a:r>
          </a:p>
          <a:p>
            <a:pPr algn="just"/>
            <a:r>
              <a:rPr lang="en-US" sz="2800" dirty="0"/>
              <a:t>x2=[17,13,45]</a:t>
            </a:r>
          </a:p>
          <a:p>
            <a:pPr algn="just"/>
            <a:r>
              <a:rPr lang="en-US" sz="2800" dirty="0"/>
              <a:t>y2=[15,20,30]</a:t>
            </a:r>
          </a:p>
          <a:p>
            <a:pPr algn="just"/>
            <a:r>
              <a:rPr lang="en-US" sz="2800" dirty="0" err="1"/>
              <a:t>plt.subplot</a:t>
            </a:r>
            <a:r>
              <a:rPr lang="en-US" sz="2800" dirty="0"/>
              <a:t>(221)</a:t>
            </a:r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(x1,y1)</a:t>
            </a:r>
          </a:p>
          <a:p>
            <a:pPr algn="just"/>
            <a:r>
              <a:rPr lang="en-US" sz="2800" dirty="0" err="1"/>
              <a:t>plt.subplot</a:t>
            </a:r>
            <a:r>
              <a:rPr lang="en-US" sz="2800" dirty="0"/>
              <a:t>(222)</a:t>
            </a:r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(x2,y2)</a:t>
            </a:r>
          </a:p>
          <a:p>
            <a:pPr algn="just"/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126" y="2129123"/>
            <a:ext cx="6684845" cy="236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3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3412901"/>
          </a:xfrm>
        </p:spPr>
        <p:txBody>
          <a:bodyPr/>
          <a:lstStyle/>
          <a:p>
            <a:pPr algn="just"/>
            <a:r>
              <a:rPr lang="en-IN" sz="2800" dirty="0" err="1" smtClean="0"/>
              <a:t>Plt.subplot</a:t>
            </a:r>
            <a:r>
              <a:rPr lang="en-IN" sz="2800" dirty="0" smtClean="0"/>
              <a:t>(211)</a:t>
            </a:r>
          </a:p>
          <a:p>
            <a:pPr algn="just"/>
            <a:r>
              <a:rPr lang="en-IN" sz="2800" dirty="0" smtClean="0"/>
              <a:t>2 means we have 2 plots in this plot.</a:t>
            </a:r>
          </a:p>
          <a:p>
            <a:pPr algn="just"/>
            <a:r>
              <a:rPr lang="en-IN" sz="2800" dirty="0" smtClean="0"/>
              <a:t>1 means Horizontally we have only one plot</a:t>
            </a:r>
          </a:p>
          <a:p>
            <a:pPr algn="just"/>
            <a:r>
              <a:rPr lang="en-IN" sz="2800" dirty="0" smtClean="0"/>
              <a:t>1 means this is plot number 1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8193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4211392"/>
            <a:ext cx="11573197" cy="1983346"/>
          </a:xfrm>
        </p:spPr>
        <p:txBody>
          <a:bodyPr/>
          <a:lstStyle/>
          <a:p>
            <a:pPr algn="l"/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1751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26470" y="347731"/>
            <a:ext cx="11012246" cy="5885644"/>
          </a:xfrm>
        </p:spPr>
        <p:txBody>
          <a:bodyPr/>
          <a:lstStyle/>
          <a:p>
            <a:pPr algn="just"/>
            <a:r>
              <a:rPr lang="en-IN" sz="3200" b="1" dirty="0" smtClean="0"/>
              <a:t>Why Data Visualization?</a:t>
            </a:r>
          </a:p>
          <a:p>
            <a:pPr algn="just"/>
            <a:endParaRPr lang="en-IN" sz="2800" b="1" dirty="0" smtClean="0"/>
          </a:p>
          <a:p>
            <a:pPr algn="just"/>
            <a:r>
              <a:rPr lang="en-IN" sz="3200" dirty="0" smtClean="0"/>
              <a:t>Human brain can process information easily when it is in pictorial or graphical form. </a:t>
            </a:r>
          </a:p>
          <a:p>
            <a:pPr algn="just"/>
            <a:endParaRPr lang="en-IN" sz="3200" dirty="0"/>
          </a:p>
          <a:p>
            <a:pPr algn="just"/>
            <a:r>
              <a:rPr lang="en-IN" sz="3200" dirty="0" smtClean="0"/>
              <a:t>Data Visualization allows us to quickly interpret the data and adjust different variables to see their effects. </a:t>
            </a:r>
          </a:p>
          <a:p>
            <a:pPr algn="just"/>
            <a:endParaRPr lang="en-IN" sz="3200" dirty="0" smtClean="0"/>
          </a:p>
          <a:p>
            <a:pPr algn="just"/>
            <a:r>
              <a:rPr lang="en-IN" sz="3200" dirty="0"/>
              <a:t>One of the greatest benefits of visualization is that it allows us visual access to huge amounts of data in easily digestible visuals</a:t>
            </a:r>
            <a:r>
              <a:rPr lang="en-IN" sz="3200" dirty="0" smtClean="0"/>
              <a:t>.</a:t>
            </a:r>
            <a:endParaRPr lang="en-US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137545" y="463639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949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5855229"/>
          </a:xfrm>
        </p:spPr>
        <p:txBody>
          <a:bodyPr/>
          <a:lstStyle/>
          <a:p>
            <a:pPr algn="l"/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73199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5855229"/>
          </a:xfrm>
        </p:spPr>
        <p:txBody>
          <a:bodyPr/>
          <a:lstStyle/>
          <a:p>
            <a:pPr algn="l"/>
            <a:r>
              <a:rPr lang="en-IN" sz="3200" dirty="0"/>
              <a:t>It </a:t>
            </a:r>
            <a:r>
              <a:rPr lang="en-IN" sz="3200" dirty="0" smtClean="0"/>
              <a:t>helps </a:t>
            </a:r>
            <a:r>
              <a:rPr lang="en-IN" sz="3200" dirty="0"/>
              <a:t>decision makers to see analytics presented visually, so they can </a:t>
            </a:r>
            <a:r>
              <a:rPr lang="en-IN" sz="3200" dirty="0" smtClean="0"/>
              <a:t>understand </a:t>
            </a:r>
            <a:r>
              <a:rPr lang="en-IN" sz="3200" dirty="0"/>
              <a:t>difficult concepts or identify new patterns</a:t>
            </a:r>
            <a:r>
              <a:rPr lang="en-IN" sz="3200" dirty="0" smtClean="0"/>
              <a:t>.</a:t>
            </a:r>
          </a:p>
          <a:p>
            <a:pPr algn="l"/>
            <a:endParaRPr lang="en-IN" sz="3200" dirty="0" smtClean="0"/>
          </a:p>
          <a:p>
            <a:pPr algn="l"/>
            <a:r>
              <a:rPr lang="en-IN" sz="3200" dirty="0" smtClean="0"/>
              <a:t>With </a:t>
            </a:r>
            <a:r>
              <a:rPr lang="en-IN" sz="3200" dirty="0"/>
              <a:t>interactive visualization, </a:t>
            </a:r>
            <a:r>
              <a:rPr lang="en-IN" sz="3200" dirty="0" smtClean="0"/>
              <a:t>we </a:t>
            </a:r>
            <a:r>
              <a:rPr lang="en-IN" sz="3200" dirty="0"/>
              <a:t>can take the concept a step further by using technology to drill down into charts and graphs for more detail, interactively changing what data you see and how it’s processed</a:t>
            </a:r>
            <a:r>
              <a:rPr lang="en-IN" sz="3200" dirty="0" smtClean="0"/>
              <a:t>.</a:t>
            </a:r>
          </a:p>
          <a:p>
            <a:pPr algn="l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1711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85613" y="339509"/>
            <a:ext cx="11243255" cy="5855229"/>
          </a:xfrm>
        </p:spPr>
        <p:txBody>
          <a:bodyPr/>
          <a:lstStyle/>
          <a:p>
            <a:pPr algn="just"/>
            <a:r>
              <a:rPr lang="en-IN" sz="3200" b="1" dirty="0"/>
              <a:t>What is Matplotlib</a:t>
            </a:r>
            <a:r>
              <a:rPr lang="en-IN" sz="3200" b="1" dirty="0" smtClean="0"/>
              <a:t>?</a:t>
            </a:r>
          </a:p>
          <a:p>
            <a:pPr algn="just"/>
            <a:endParaRPr lang="en-IN" sz="3200" b="1" dirty="0"/>
          </a:p>
          <a:p>
            <a:pPr algn="just"/>
            <a:r>
              <a:rPr lang="en-IN" sz="3200" dirty="0"/>
              <a:t>The Matplotlib is an amazing visualization library </a:t>
            </a:r>
            <a:r>
              <a:rPr lang="en-IN" sz="3200" dirty="0" smtClean="0"/>
              <a:t>used </a:t>
            </a:r>
            <a:r>
              <a:rPr lang="en-IN" sz="3200" dirty="0"/>
              <a:t>for 2D graphics. </a:t>
            </a:r>
            <a:endParaRPr lang="en-IN" sz="3200" dirty="0" smtClean="0"/>
          </a:p>
          <a:p>
            <a:pPr algn="just"/>
            <a:endParaRPr lang="en-IN" sz="3200" dirty="0"/>
          </a:p>
          <a:p>
            <a:pPr algn="just"/>
            <a:r>
              <a:rPr lang="en-IN" sz="3200" dirty="0" smtClean="0"/>
              <a:t>It </a:t>
            </a:r>
            <a:r>
              <a:rPr lang="en-IN" sz="3200" dirty="0"/>
              <a:t>was </a:t>
            </a:r>
            <a:r>
              <a:rPr lang="en-IN" sz="3200" dirty="0" smtClean="0"/>
              <a:t>developed </a:t>
            </a:r>
            <a:r>
              <a:rPr lang="en-IN" sz="3200" dirty="0"/>
              <a:t>by John Hunter in the year 2002.</a:t>
            </a:r>
          </a:p>
          <a:p>
            <a:pPr algn="l"/>
            <a:endParaRPr lang="en-IN" sz="3200" dirty="0" smtClean="0"/>
          </a:p>
          <a:p>
            <a:pPr algn="l"/>
            <a:r>
              <a:rPr lang="en-IN" sz="3200" dirty="0" smtClean="0"/>
              <a:t>Matplotlib </a:t>
            </a:r>
            <a:r>
              <a:rPr lang="en-IN" sz="3200" dirty="0"/>
              <a:t>is a multi-platform data visualization library built on </a:t>
            </a:r>
            <a:r>
              <a:rPr lang="en-IN" sz="3200" dirty="0" smtClean="0"/>
              <a:t>Numpy and </a:t>
            </a:r>
            <a:r>
              <a:rPr lang="en-IN" sz="3200" dirty="0"/>
              <a:t>designed to work with the </a:t>
            </a:r>
            <a:r>
              <a:rPr lang="en-IN" sz="3200" dirty="0" smtClean="0"/>
              <a:t>SciPy. </a:t>
            </a:r>
          </a:p>
          <a:p>
            <a:pPr algn="l"/>
            <a:endParaRPr lang="en-US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52917" y="579549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231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40913" y="339509"/>
            <a:ext cx="11513712" cy="5533257"/>
          </a:xfrm>
        </p:spPr>
        <p:txBody>
          <a:bodyPr/>
          <a:lstStyle/>
          <a:p>
            <a:pPr algn="l"/>
            <a:r>
              <a:rPr lang="en-IN" sz="3200" dirty="0"/>
              <a:t>Matplotlib is a comprehensive library for creating static, animated, and interactive visualizations in Python.</a:t>
            </a:r>
          </a:p>
          <a:p>
            <a:pPr algn="l"/>
            <a:endParaRPr lang="en-IN" sz="3200" dirty="0"/>
          </a:p>
          <a:p>
            <a:pPr algn="l"/>
            <a:r>
              <a:rPr lang="en-IN" sz="3200" dirty="0" smtClean="0"/>
              <a:t>Matplotlib </a:t>
            </a:r>
            <a:r>
              <a:rPr lang="en-IN" sz="3200" dirty="0"/>
              <a:t>consists of several plots like line, bar, scatter, histogram etc</a:t>
            </a:r>
            <a:r>
              <a:rPr lang="en-IN" sz="3200" dirty="0" smtClean="0"/>
              <a:t>.</a:t>
            </a:r>
          </a:p>
          <a:p>
            <a:pPr algn="l"/>
            <a:endParaRPr lang="en-US" sz="3200" dirty="0"/>
          </a:p>
          <a:p>
            <a:pPr algn="l"/>
            <a:r>
              <a:rPr lang="en-IN" sz="3200" dirty="0"/>
              <a:t>Matplotlib can be used in Python scripts, the Python and IPython shell, web application servers, and various graphical user interface toolkits.</a:t>
            </a:r>
          </a:p>
          <a:p>
            <a:pPr algn="l"/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76217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855229"/>
          </a:xfrm>
        </p:spPr>
        <p:txBody>
          <a:bodyPr/>
          <a:lstStyle/>
          <a:p>
            <a:pPr algn="l"/>
            <a:r>
              <a:rPr lang="en-IN" sz="3200" b="1" dirty="0"/>
              <a:t>Why use Matplotlib</a:t>
            </a:r>
            <a:r>
              <a:rPr lang="en-IN" sz="3200" b="1" dirty="0" smtClean="0"/>
              <a:t>?</a:t>
            </a:r>
          </a:p>
          <a:p>
            <a:pPr algn="l"/>
            <a:endParaRPr lang="en-IN" sz="3200" dirty="0"/>
          </a:p>
          <a:p>
            <a:pPr algn="l"/>
            <a:r>
              <a:rPr lang="en-IN" sz="3200" dirty="0" smtClean="0"/>
              <a:t>In Matplotlib, we can create </a:t>
            </a:r>
            <a:r>
              <a:rPr lang="en-IN" sz="3200" dirty="0"/>
              <a:t>static 2D plots, </a:t>
            </a:r>
            <a:r>
              <a:rPr lang="en-IN" sz="3200" dirty="0" smtClean="0"/>
              <a:t>which could be useful for scientific </a:t>
            </a:r>
            <a:r>
              <a:rPr lang="en-IN" sz="3200" dirty="0"/>
              <a:t>publications and presentations. </a:t>
            </a:r>
            <a:endParaRPr lang="en-IN" sz="3200" dirty="0" smtClean="0"/>
          </a:p>
          <a:p>
            <a:pPr algn="l"/>
            <a:endParaRPr lang="en-IN" sz="3200" dirty="0"/>
          </a:p>
          <a:p>
            <a:pPr algn="l"/>
            <a:r>
              <a:rPr lang="en-IN" sz="3200" dirty="0" smtClean="0"/>
              <a:t>Almost </a:t>
            </a:r>
            <a:r>
              <a:rPr lang="en-IN" sz="3200" dirty="0"/>
              <a:t>any plot created in Microsoft Excel can be created with Matplotlib. </a:t>
            </a:r>
            <a:endParaRPr lang="en-IN" sz="3200" dirty="0" smtClean="0"/>
          </a:p>
          <a:p>
            <a:pPr algn="l"/>
            <a:endParaRPr lang="en-IN" sz="3200" dirty="0" smtClean="0"/>
          </a:p>
          <a:p>
            <a:pPr algn="l"/>
            <a:r>
              <a:rPr lang="en-IN" sz="3200" dirty="0" smtClean="0"/>
              <a:t>Matplotlib </a:t>
            </a:r>
            <a:r>
              <a:rPr lang="en-IN" sz="3200" dirty="0"/>
              <a:t>can also be used to make 3D plots and animations.</a:t>
            </a:r>
          </a:p>
          <a:p>
            <a:pPr algn="l"/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52037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BB9CA9A-F494-40FC-9630-AA91FCF302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7"/>
          <a:stretch/>
        </p:blipFill>
        <p:spPr>
          <a:xfrm>
            <a:off x="1762125" y="336118"/>
            <a:ext cx="10429727" cy="653580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F50F8743-FFB4-4FAE-8605-DEE70EC88649}"/>
              </a:ext>
            </a:extLst>
          </p:cNvPr>
          <p:cNvSpPr/>
          <p:nvPr/>
        </p:nvSpPr>
        <p:spPr>
          <a:xfrm>
            <a:off x="0" y="510363"/>
            <a:ext cx="12191999" cy="206835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8000"/>
                </a:schemeClr>
              </a:gs>
              <a:gs pos="27000">
                <a:schemeClr val="accent1">
                  <a:alpha val="52000"/>
                </a:schemeClr>
              </a:gs>
              <a:gs pos="86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hlinkClick r:id="rId3"/>
          </p:cNvPr>
          <p:cNvSpPr txBox="1"/>
          <p:nvPr/>
        </p:nvSpPr>
        <p:spPr>
          <a:xfrm>
            <a:off x="647701" y="5796838"/>
            <a:ext cx="5200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dobe Fan Heiti Std B" panose="020B0700000000000000" pitchFamily="34" charset="-128"/>
                <a:ea typeface="Adobe Fan Heiti Std B" panose="020B0700000000000000" pitchFamily="34" charset="-128"/>
                <a:cs typeface="Arial" pitchFamily="34" charset="0"/>
              </a:rPr>
              <a:t>http</a:t>
            </a:r>
            <a:r>
              <a:rPr lang="en-US" altLang="ko-KR" sz="1400" dirty="0" smtClean="0">
                <a:latin typeface="Adobe Fan Heiti Std B" panose="020B0700000000000000" pitchFamily="34" charset="-128"/>
                <a:ea typeface="Adobe Fan Heiti Std B" panose="020B0700000000000000" pitchFamily="34" charset="-128"/>
                <a:cs typeface="Arial" pitchFamily="34" charset="0"/>
              </a:rPr>
              <a:t>://www.kharwal.com</a:t>
            </a:r>
            <a:endParaRPr lang="ko-KR" altLang="en-US" sz="1400" dirty="0">
              <a:latin typeface="Adobe Fan Heiti Std B" panose="020B0700000000000000" pitchFamily="34" charset="-128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647701" y="5314624"/>
            <a:ext cx="520065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Arial" pitchFamily="34" charset="0"/>
              </a:rPr>
              <a:t>Arvind Kharwal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Adobe Fan Heiti Std B" panose="020B0700000000000000" pitchFamily="34" charset="-128"/>
              <a:cs typeface="Arial" pitchFamily="34" charset="0"/>
            </a:endParaRPr>
          </a:p>
        </p:txBody>
      </p:sp>
      <p:pic>
        <p:nvPicPr>
          <p:cNvPr id="1026" name="Picture 2" descr="Image result for python programming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978" y="2578716"/>
            <a:ext cx="1982418" cy="232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59" y="734693"/>
            <a:ext cx="5415172" cy="12977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0134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5070</TotalTime>
  <Words>1118</Words>
  <Application>Microsoft Office PowerPoint</Application>
  <PresentationFormat>Widescreen</PresentationFormat>
  <Paragraphs>188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Adobe Fan Heiti Std B</vt:lpstr>
      <vt:lpstr>Arial Unicode MS</vt:lpstr>
      <vt:lpstr>Arial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Arvind</cp:lastModifiedBy>
  <cp:revision>222</cp:revision>
  <dcterms:created xsi:type="dcterms:W3CDTF">2018-04-24T17:14:44Z</dcterms:created>
  <dcterms:modified xsi:type="dcterms:W3CDTF">2020-07-06T18:50:06Z</dcterms:modified>
</cp:coreProperties>
</file>